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9" roundtripDataSignature="AMtx7mhDwjoU6bo2Www+rDwAHgZSVoZf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" name="Google Shape;4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6" name="Google Shape;40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0" name="Google Shape;500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7" name="Google Shape;527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4" name="Google Shape;55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F3A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5303520" cy="514350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5029200" y="0"/>
            <a:ext cx="640080" cy="514350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5943600" y="457200"/>
            <a:ext cx="2926080" cy="54864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5943600" y="4572000"/>
            <a:ext cx="2926080" cy="54864"/>
          </a:xfrm>
          <a:prstGeom prst="rect">
            <a:avLst/>
          </a:prstGeom>
          <a:solidFill>
            <a:srgbClr val="E8B8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logo.jpeg" id="21" name="Google Shape;2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2160" y="1371600"/>
            <a:ext cx="310896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"/>
          <p:cNvSpPr/>
          <p:nvPr/>
        </p:nvSpPr>
        <p:spPr>
          <a:xfrm>
            <a:off x="320040" y="640080"/>
            <a:ext cx="457200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PROFESIONALNA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HEMIJSKA SREDSTVA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320040" y="2606040"/>
            <a:ext cx="4572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B84B"/>
              </a:buClr>
              <a:buSzPts val="1600"/>
              <a:buFont typeface="Calibri"/>
              <a:buNone/>
            </a:pPr>
            <a:r>
              <a:rPr b="0" i="1" lang="en-US" sz="1600" u="none" cap="none" strike="noStrike">
                <a:solidFill>
                  <a:srgbClr val="E8B84B"/>
                </a:solidFill>
                <a:latin typeface="Calibri"/>
                <a:ea typeface="Calibri"/>
                <a:cs typeface="Calibri"/>
                <a:sym typeface="Calibri"/>
              </a:rPr>
              <a:t>za čišćenje i održavanje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320040" y="3246120"/>
            <a:ext cx="1828800" cy="36576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320040" y="3429000"/>
            <a:ext cx="46634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Vrhunska rešenja • Provereni brendovi • Ekološki odgovorni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320040" y="4572000"/>
            <a:ext cx="46634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Mechim Group  ×  Fox &amp; Fifth Group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320040" y="13716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 NAMA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274320" y="1143000"/>
            <a:ext cx="8595360" cy="3200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274320" y="1143000"/>
            <a:ext cx="8595360" cy="73152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457200" y="132588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MECHIM GROUP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457200" y="1828800"/>
            <a:ext cx="1371600" cy="36576"/>
          </a:xfrm>
          <a:prstGeom prst="rect">
            <a:avLst/>
          </a:prstGeom>
          <a:solidFill>
            <a:srgbClr val="E8B8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457200" y="2011680"/>
            <a:ext cx="8229600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Italijanska kompanija sa dugogodišnjim iskustvom u proizvodnji i distribuciji hemijskih sredstava za profesionalno i industrijsko ciscenje i sanifikaciju.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Linija Ambijenti i povrsine nudi kompletan spektar proizvoda za svakodnevno odrzavanje, dubinsko ciscenje i zastitu razlicitih povrsina, uz postovanje zivotne sredine i sigurnost korisnika.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F3A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320040" y="27432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PREGLED ASORTIMANA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320040" y="960120"/>
            <a:ext cx="4114800" cy="36576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274320" y="1188720"/>
            <a:ext cx="4206240" cy="1463040"/>
          </a:xfrm>
          <a:prstGeom prst="rect">
            <a:avLst/>
          </a:prstGeom>
          <a:solidFill>
            <a:srgbClr val="1A3558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274320" y="1188720"/>
            <a:ext cx="4206240" cy="54864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411480" y="1325880"/>
            <a:ext cx="39319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01 — Čišćenje podova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411480" y="1737360"/>
            <a:ext cx="3931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ECF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E8ECF0"/>
                </a:solidFill>
                <a:latin typeface="Calibri"/>
                <a:ea typeface="Calibri"/>
                <a:cs typeface="Calibri"/>
                <a:sym typeface="Calibri"/>
              </a:rPr>
              <a:t>Ecopav Green · Ecopav Orange · Ecofloor Ecolabel · Hypro 4010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4663440" y="1188720"/>
            <a:ext cx="4206240" cy="1463040"/>
          </a:xfrm>
          <a:prstGeom prst="rect">
            <a:avLst/>
          </a:prstGeom>
          <a:solidFill>
            <a:srgbClr val="1A3558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4663440" y="1188720"/>
            <a:ext cx="4206240" cy="54864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4800600" y="1325880"/>
            <a:ext cx="39319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02 — Sanitarni blok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4800600" y="1737360"/>
            <a:ext cx="3931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ECF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E8ECF0"/>
                </a:solidFill>
                <a:latin typeface="Calibri"/>
                <a:ea typeface="Calibri"/>
                <a:cs typeface="Calibri"/>
                <a:sym typeface="Calibri"/>
              </a:rPr>
              <a:t>Merisan · Taxan · Biocalc Ecolabel · ECO X ME AERO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274320" y="2880360"/>
            <a:ext cx="4206240" cy="1463040"/>
          </a:xfrm>
          <a:prstGeom prst="rect">
            <a:avLst/>
          </a:prstGeom>
          <a:solidFill>
            <a:srgbClr val="1A3558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3"/>
          <p:cNvSpPr/>
          <p:nvPr/>
        </p:nvSpPr>
        <p:spPr>
          <a:xfrm>
            <a:off x="274320" y="2880360"/>
            <a:ext cx="4206240" cy="54864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411480" y="3017520"/>
            <a:ext cx="39319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03 — Čišćenje kancelarija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411480" y="3429000"/>
            <a:ext cx="3931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ECF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E8ECF0"/>
                </a:solidFill>
                <a:latin typeface="Calibri"/>
                <a:ea typeface="Calibri"/>
                <a:cs typeface="Calibri"/>
                <a:sym typeface="Calibri"/>
              </a:rPr>
              <a:t>Glass Clear · Glass Eco Ecolabel · Pratic · Carpet Care · Nettover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4663440" y="2880360"/>
            <a:ext cx="4206240" cy="1463040"/>
          </a:xfrm>
          <a:prstGeom prst="rect">
            <a:avLst/>
          </a:prstGeom>
          <a:solidFill>
            <a:srgbClr val="1A3558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4663440" y="2880360"/>
            <a:ext cx="4206240" cy="54864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3"/>
          <p:cNvSpPr/>
          <p:nvPr/>
        </p:nvSpPr>
        <p:spPr>
          <a:xfrm>
            <a:off x="4800600" y="3017520"/>
            <a:ext cx="39319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04 — HoReCa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4800600" y="3429000"/>
            <a:ext cx="3931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ECF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E8ECF0"/>
                </a:solidFill>
                <a:latin typeface="Calibri"/>
                <a:ea typeface="Calibri"/>
                <a:cs typeface="Calibri"/>
                <a:sym typeface="Calibri"/>
              </a:rPr>
              <a:t>Solution Plus · ALL · Brill Acid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3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Mechim Group — Premium profesionalna hemijska sredstva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"/>
          <p:cNvSpPr/>
          <p:nvPr/>
        </p:nvSpPr>
        <p:spPr>
          <a:xfrm>
            <a:off x="4114800" y="457200"/>
            <a:ext cx="484632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3558"/>
              </a:buClr>
              <a:buSzPts val="18000"/>
              <a:buFont typeface="Calibri"/>
              <a:buNone/>
            </a:pPr>
            <a:r>
              <a:rPr b="1" i="0" lang="en-US" sz="18000" u="none" cap="none" strike="noStrike">
                <a:solidFill>
                  <a:srgbClr val="1A3558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0" i="0" sz="1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411480" y="1371600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SEKCIJA 01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/>
          <p:nvPr/>
        </p:nvSpPr>
        <p:spPr>
          <a:xfrm>
            <a:off x="411480" y="1828800"/>
            <a:ext cx="68580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ČIŠĆENJE PODOVA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411480" y="2926080"/>
            <a:ext cx="2286000" cy="4572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4"/>
          <p:cNvSpPr/>
          <p:nvPr/>
        </p:nvSpPr>
        <p:spPr>
          <a:xfrm>
            <a:off x="411480" y="3063240"/>
            <a:ext cx="6400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Ecopav Green · Ecopav Orange · Ecofloor Ecolabel · Hypro 4010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Mechim Group — Profesionalna hemijska sredstva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5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ČIŠĆENJE PODOVA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ECOPAV GREEN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Sjajne površine, dugotrajan miris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5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kg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0,5–5%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5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Sredstvo za čišćenje podova, posebno pogodno za sjajne površine kao što su mermer, keramika, porcelanska kamenina i sličan materijal.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Proizvod prostoriji daje prijatan i dugotrajan miris.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Idealno za: luksuzne enterijere, hotele, poslovne prostore i svaki prostor koji zahteva blistave, mirisne podove svakodnevno.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0844" y="1005850"/>
            <a:ext cx="1867875" cy="186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6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ČIŠĆENJE PODOVA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ECOPAV ORANGE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Svežina narandže, blistavi podovi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kg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0,5–5%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6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Sredstvo za čišćenje podova posebno pogodno za sjajne površine kao što su mermer, keramika</a:t>
            </a:r>
            <a:r>
              <a:rPr lang="en-US" sz="105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i slič</a:t>
            </a:r>
            <a:r>
              <a:rPr lang="en-US" sz="105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ni</a:t>
            </a: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materijal.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Formulacija sa aromom narandže ostavlja prostoriju mirisnom i svežom dugo nakon čišćenja.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Odlično za: hotele, poslovne prostore, ugostiteljske objekte i svaki prostor koji zahteva efikasno i ekonomično čišćenje podova.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5800" y="987550"/>
            <a:ext cx="1952226" cy="1952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ČIŠĆENJE PODOVA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ECOFLOOR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ECOLABEL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228600" y="1920240"/>
            <a:ext cx="1645920" cy="36576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228600" y="205740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Industrijsko čišćenje uz ekološku odgovornost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228600" y="269748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"/>
          <p:cNvSpPr/>
          <p:nvPr/>
        </p:nvSpPr>
        <p:spPr>
          <a:xfrm>
            <a:off x="365760" y="273405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365760" y="297180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228600" y="344728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"/>
          <p:cNvSpPr/>
          <p:nvPr/>
        </p:nvSpPr>
        <p:spPr>
          <a:xfrm>
            <a:off x="365760" y="348386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365760" y="372160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kg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228600" y="419709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"/>
          <p:cNvSpPr/>
          <p:nvPr/>
        </p:nvSpPr>
        <p:spPr>
          <a:xfrm>
            <a:off x="365760" y="423367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365760" y="447141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Spremno za upotrebu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eterdžent pogodan za ručno ili mašinsko čišćenje tvrdih površina, posebno podova. Namenjen za uklanjanje veoma tvrdokorne prljavštine, uključujući tragove viljuškara.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Zahvaljujući visokoj alkalnosti i komponentama na bazi rastvarača, efikasno uklanja organske ostatke, masnoće i uljane naslage karakteristične za prehrambenu industriju.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Niskopeniv — idealan za mašine za pranje podova. Radi i sa veoma tvrdom vodom.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product_images/ecofloor_new.png" id="159" name="Google Shape;15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2" y="1005849"/>
            <a:ext cx="1940475" cy="198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8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8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ČIŠĆENJE PODOVA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HYPRO 4010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Visoko alkalni deterdžent za keramiku i tvrde površine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Visoka alkalnost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8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12 kg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7E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E67E22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1–5%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8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Deterdžent sa visokim sadržajem alkalnih supstanci, specifično formulisan za čišćenje podova od keramike i tvrdih površina.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Efikasno uklanja tvrdokornu prljavštinu, masnoće i naslage karakteristične za industrijske i profesionalne prostore sa podovima od keramike i tvrdih površina.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Zahvaljujući visokoj alkalnosti, prodire duboko u pore materijala i obezbeđuje temeljno čišćenje bez oštećivanja površina.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hypro4010.jpeg" id="186" name="Google Shape;18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0" y="1267537"/>
            <a:ext cx="2103120" cy="221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/>
          <p:nvPr/>
        </p:nvSpPr>
        <p:spPr>
          <a:xfrm>
            <a:off x="4114800" y="457200"/>
            <a:ext cx="484632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3558"/>
              </a:buClr>
              <a:buSzPts val="18000"/>
              <a:buFont typeface="Calibri"/>
              <a:buNone/>
            </a:pPr>
            <a:r>
              <a:rPr b="1" i="0" lang="en-US" sz="18000" u="none" cap="none" strike="noStrike">
                <a:solidFill>
                  <a:srgbClr val="1A3558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0" i="0" sz="1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9"/>
          <p:cNvSpPr/>
          <p:nvPr/>
        </p:nvSpPr>
        <p:spPr>
          <a:xfrm>
            <a:off x="411480" y="1371600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SEKCIJA 02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411480" y="1828800"/>
            <a:ext cx="68580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SANITARNI BLOK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411480" y="2926080"/>
            <a:ext cx="2286000" cy="45720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9"/>
          <p:cNvSpPr/>
          <p:nvPr/>
        </p:nvSpPr>
        <p:spPr>
          <a:xfrm>
            <a:off x="411480" y="3063240"/>
            <a:ext cx="6400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Merisan · Taxan · Biocalc Ecolabel · ECO X ME AERO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9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Mechim Group — Profesionalna hemijska sredstva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0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SANITARNI BLOK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MERISAN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0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Svakodnevno čišćenje kupatila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0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2.5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1 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0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Spremno za upotrebu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0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Sredstvo za uklanjanje kamenca, posebno pogodno za svakodnevno čišćenje kupatila — umivaonici, WC šolje, slavine i tuš kabine.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Efikasno uklanja svakodnevne naslage kamenca sa WC šolja, slavina i pločica, ostavljajući prijatan voćni miris u prostoriji.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Zahvaljujući prisustvu limunske kiseline, deluje efikasno bez rizika od korozije, čak i na najosetljivijim površinama.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0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0850" y="987550"/>
            <a:ext cx="1920228" cy="19202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1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SANITARNI BLOK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TAXAN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1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Kiselo sredstvo za tvrde površine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1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2.5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1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1 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1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3–15% u zavisnosti od zaprljanosti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1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Kiselo sredstvo za uklanjanje kamenca, namenjeno čišćenju i uklanjanju naslaga kamenca, kalcijuma i rđe sa svih tvrdih površina otpornih na kiseline.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Posebno pogodno za: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• Umivaonike i sanitarije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• Periodično čišćenje podova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• Keramiku i terakotu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Efikasno uklanja kamene naslage i izbeljuje kamenac sa keramike i terakote.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product_images/taxan.jpeg" id="253" name="Google Shape;25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0" y="1097279"/>
            <a:ext cx="2103121" cy="2110672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1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2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2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SANITARNI BLOK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BIOCALC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ECOLABEL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228600" y="1920240"/>
            <a:ext cx="1645920" cy="36576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2"/>
          <p:cNvSpPr/>
          <p:nvPr/>
        </p:nvSpPr>
        <p:spPr>
          <a:xfrm>
            <a:off x="228600" y="205740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Ekološki prihvatljivo, moćno delovanje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228600" y="269748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2"/>
          <p:cNvSpPr/>
          <p:nvPr/>
        </p:nvSpPr>
        <p:spPr>
          <a:xfrm>
            <a:off x="365760" y="273405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365760" y="297180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228600" y="344728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2"/>
          <p:cNvSpPr/>
          <p:nvPr/>
        </p:nvSpPr>
        <p:spPr>
          <a:xfrm>
            <a:off x="365760" y="348386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2"/>
          <p:cNvSpPr/>
          <p:nvPr/>
        </p:nvSpPr>
        <p:spPr>
          <a:xfrm>
            <a:off x="365760" y="372160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5 kg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2"/>
          <p:cNvSpPr/>
          <p:nvPr/>
        </p:nvSpPr>
        <p:spPr>
          <a:xfrm>
            <a:off x="228600" y="419709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2"/>
          <p:cNvSpPr/>
          <p:nvPr/>
        </p:nvSpPr>
        <p:spPr>
          <a:xfrm>
            <a:off x="365760" y="423367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2"/>
          <p:cNvSpPr/>
          <p:nvPr/>
        </p:nvSpPr>
        <p:spPr>
          <a:xfrm>
            <a:off x="365760" y="447141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Spremno za upotrebu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2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2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2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2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redstvo za brzo uklanjanje organskih, neorganskih (kamenac, naslage soli) i mešanih ostataka sa svih perivih površina.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Efikasno razgrađuje masnoće i proteine — pogodno za prehrambenu industriju.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Blago viskozna formulacija — idealna za vertikalne površine.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Primena: nerđajući čelik, sanitarije, slavine, pločice, tuš kabine, sudopere i čelične radne površine.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2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2" name="Google Shape;28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0852" y="987552"/>
            <a:ext cx="2180272" cy="218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3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3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SANITARNI BLOK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ECO X ME AERO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ECOLABEL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228600" y="1920240"/>
            <a:ext cx="1645920" cy="36576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3"/>
          <p:cNvSpPr/>
          <p:nvPr/>
        </p:nvSpPr>
        <p:spPr>
          <a:xfrm>
            <a:off x="228600" y="205740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Kupatilo bez kamenca, svežeg mirisa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228600" y="269748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3"/>
          <p:cNvSpPr/>
          <p:nvPr/>
        </p:nvSpPr>
        <p:spPr>
          <a:xfrm>
            <a:off x="365760" y="273405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365760" y="297180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3.5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228600" y="344728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3"/>
          <p:cNvSpPr/>
          <p:nvPr/>
        </p:nvSpPr>
        <p:spPr>
          <a:xfrm>
            <a:off x="365760" y="348386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365760" y="372160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kg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228600" y="419709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3"/>
          <p:cNvSpPr/>
          <p:nvPr/>
        </p:nvSpPr>
        <p:spPr>
          <a:xfrm>
            <a:off x="365760" y="423367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B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2E86AB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365760" y="447141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40 ml na 1 l vode</a:t>
            </a:r>
            <a:endParaRPr b="0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3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2E86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3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Sredstvo za uklanjanje prljavštine i kamenca sa svih perivih površina, idealno za upotrebu u kupatilu.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Ostavlja prijatan i dugotrajan miris nakon upotrebe.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Ispunjava sve zahteve važeće EU Ecolabel sertifikacije (Uredba EC br. 66/2010) — pouzdana zaštita životne sredine i korisnika.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3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9" name="Google Shape;30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6453" y="1097275"/>
            <a:ext cx="1713351" cy="2284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4"/>
          <p:cNvSpPr/>
          <p:nvPr/>
        </p:nvSpPr>
        <p:spPr>
          <a:xfrm>
            <a:off x="4114800" y="457200"/>
            <a:ext cx="484632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3558"/>
              </a:buClr>
              <a:buSzPts val="18000"/>
              <a:buFont typeface="Calibri"/>
              <a:buNone/>
            </a:pPr>
            <a:r>
              <a:rPr b="1" i="0" lang="en-US" sz="18000" u="none" cap="none" strike="noStrike">
                <a:solidFill>
                  <a:srgbClr val="1A3558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b="0" i="0" sz="1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4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4"/>
          <p:cNvSpPr/>
          <p:nvPr/>
        </p:nvSpPr>
        <p:spPr>
          <a:xfrm>
            <a:off x="411480" y="1371600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SEKCIJA 03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4"/>
          <p:cNvSpPr/>
          <p:nvPr/>
        </p:nvSpPr>
        <p:spPr>
          <a:xfrm>
            <a:off x="411480" y="1828800"/>
            <a:ext cx="68580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ČIŠĆENJE KANCELARIJA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4"/>
          <p:cNvSpPr/>
          <p:nvPr/>
        </p:nvSpPr>
        <p:spPr>
          <a:xfrm>
            <a:off x="411480" y="2926080"/>
            <a:ext cx="2286000" cy="45720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4"/>
          <p:cNvSpPr/>
          <p:nvPr/>
        </p:nvSpPr>
        <p:spPr>
          <a:xfrm>
            <a:off x="411480" y="3063240"/>
            <a:ext cx="6400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Glass Clear · Glass Eco Ecolabel · Pratic · Carpet Care · Nettover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4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Mechim Group — Profesionalna hemijska sredstva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5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5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5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ČIŠĆENJE KANCELARIJA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5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GLASS CLEAR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5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5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Višenamenski deterdžent za staklo i ogledala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5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5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5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5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5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5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5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5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5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Spremno za upotrebu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5"/>
          <p:cNvSpPr/>
          <p:nvPr/>
        </p:nvSpPr>
        <p:spPr>
          <a:xfrm>
            <a:off x="3291840" y="441960"/>
            <a:ext cx="55779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5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5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5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Višenamensko parfemisano sredstvo namenjeno čišćenju stakla, ogledala i perivih površina.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Zahvaljujući savremenoj formuli bogatoj izopropil alkoholom i rastvaračima, ubrzava čišćenje, veoma brzo isparava i ne ostavlja tragove.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Pogodno za: staklene površine, ogledala, vitrine, prozore i sve perive površine unutar prostora.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product_images/glassclear.jpeg" id="347" name="Google Shape;34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0" y="1278082"/>
            <a:ext cx="2103120" cy="219871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5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6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6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6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ČIŠĆENJE KANCELARIJA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6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GLASS ECO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ECOLABEL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6"/>
          <p:cNvSpPr/>
          <p:nvPr/>
        </p:nvSpPr>
        <p:spPr>
          <a:xfrm>
            <a:off x="228600" y="1920240"/>
            <a:ext cx="1645920" cy="36576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6"/>
          <p:cNvSpPr/>
          <p:nvPr/>
        </p:nvSpPr>
        <p:spPr>
          <a:xfrm>
            <a:off x="228600" y="2057400"/>
            <a:ext cx="2743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EU Ecolabel sertifikovano sredstvo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6"/>
          <p:cNvSpPr/>
          <p:nvPr/>
        </p:nvSpPr>
        <p:spPr>
          <a:xfrm>
            <a:off x="228600" y="269748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6"/>
          <p:cNvSpPr/>
          <p:nvPr/>
        </p:nvSpPr>
        <p:spPr>
          <a:xfrm>
            <a:off x="365760" y="273405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6"/>
          <p:cNvSpPr/>
          <p:nvPr/>
        </p:nvSpPr>
        <p:spPr>
          <a:xfrm>
            <a:off x="365760" y="297180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6"/>
          <p:cNvSpPr/>
          <p:nvPr/>
        </p:nvSpPr>
        <p:spPr>
          <a:xfrm>
            <a:off x="228600" y="344728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6"/>
          <p:cNvSpPr/>
          <p:nvPr/>
        </p:nvSpPr>
        <p:spPr>
          <a:xfrm>
            <a:off x="365760" y="348386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6"/>
          <p:cNvSpPr/>
          <p:nvPr/>
        </p:nvSpPr>
        <p:spPr>
          <a:xfrm>
            <a:off x="365760" y="372160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kg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6"/>
          <p:cNvSpPr/>
          <p:nvPr/>
        </p:nvSpPr>
        <p:spPr>
          <a:xfrm>
            <a:off x="228600" y="419709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6"/>
          <p:cNvSpPr/>
          <p:nvPr/>
        </p:nvSpPr>
        <p:spPr>
          <a:xfrm>
            <a:off x="365760" y="423367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6"/>
          <p:cNvSpPr/>
          <p:nvPr/>
        </p:nvSpPr>
        <p:spPr>
          <a:xfrm>
            <a:off x="365760" y="447141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Spremno za upotrebu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6"/>
          <p:cNvSpPr/>
          <p:nvPr/>
        </p:nvSpPr>
        <p:spPr>
          <a:xfrm>
            <a:off x="3291840" y="441960"/>
            <a:ext cx="55779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6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6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6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išenamenski deterdžent namenjen za čišćenje stakla, ogledala i tvrdih površina uopšte.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Zahvaljujući formulaciji na bazi alkohola uz dodatak rastvarača, omogućava brzo čišćenje — veoma brzo isparava, ne ostavljajući tragove.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Ispunjava sve zahteve EU Ecolabel sertifikacije (Uredba EC br. 66/2010). Sirovine od kojih je napravljen spadaju među najnaprednije u pogledu održivosti i zaštite životne sredine.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product_images/glasseco.jpeg" id="374" name="Google Shape;37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0" y="1324260"/>
            <a:ext cx="2103120" cy="2106361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1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6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7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7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7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ČIŠĆENJE KANCELARIJA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7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PRATIC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7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7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Parfemisano sredstvo za sve perive površine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7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7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7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7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7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7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1 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7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7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7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Spremno za upotrebu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7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7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7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7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Parfemisano tečno sredstvo za čišćenje posebno formulisano za uklanjanje svih vrsta prljavštine sa bilo koje površine koja se može prati.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Uklanja: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• Masne mrlje (čak i stare i duboko ukorenjene)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• Markere i olovke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• Hemikalije — bez ispiranja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Sadrži kvaternarne amonijumove soli. Bez ispiranja — maksimalna praktičnost.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product_images/pratic_white.png" id="401" name="Google Shape;40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0" y="1323358"/>
            <a:ext cx="2103120" cy="2108163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1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7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8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8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8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ČIŠĆENJE KANCELARIJA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8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CARPET CARE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8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8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Dubinsko čišćenje sa efektom obnavljanja boje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8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8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8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7.5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8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18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8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5 kg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8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18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8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3–10%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8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8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8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8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Visokokoncentrovano sredstvo za čišćenje nameštaja i tepiha sa odličnim odmašćujućim svojstvima i efektom obnavljanja boje.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Najefikasnije kada se koristi sa mašinama za injekciono-ekstrakciono čišćenje.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Primena: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• Tepisi i mebl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• Kancelarijske i hotelske prostorije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• Bilo koja tkanina koja se može prati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Obnavlja izgled i vraća originalnu boju tekstilnih površina.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8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" name="Google Shape;430;p18"/>
          <p:cNvPicPr preferRelativeResize="0"/>
          <p:nvPr/>
        </p:nvPicPr>
        <p:blipFill rotWithShape="1">
          <a:blip r:embed="rId3">
            <a:alphaModFix/>
          </a:blip>
          <a:srcRect b="0" l="2399" r="2408" t="0"/>
          <a:stretch/>
        </p:blipFill>
        <p:spPr>
          <a:xfrm>
            <a:off x="6733025" y="1114150"/>
            <a:ext cx="1844828" cy="193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9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9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9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ČIŠĆENJE KANCELARIJA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9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NETTOVER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9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9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Jedan proizvod za sve vrste čišćenja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9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9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9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10.5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9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9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9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kg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9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9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44AD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8E44AD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9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0,4–0,6%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9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19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9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19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Deterdžent sa visokim sadržajem aktivnih supstanci i dodatkom vodorastvorljivih rastvarača i amonijaka, koji mu omogućavaju izuzetno efikasno uklanjanje tvrdokorne masnoće.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Prijatno je parfemisan sa izraženom balzamičnom notom.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Jedan svestrani proizvod za sve vrste čišćenja — maksimalna praktičnost i ekonomičnost pri svakodnevnoj upotrebi.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9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19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7" name="Google Shape;457;p19"/>
          <p:cNvPicPr preferRelativeResize="0"/>
          <p:nvPr/>
        </p:nvPicPr>
        <p:blipFill rotWithShape="1">
          <a:blip r:embed="rId3">
            <a:alphaModFix/>
          </a:blip>
          <a:srcRect b="1682" l="0" r="0" t="1672"/>
          <a:stretch/>
        </p:blipFill>
        <p:spPr>
          <a:xfrm>
            <a:off x="6800850" y="1107823"/>
            <a:ext cx="1913327" cy="185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0"/>
          <p:cNvSpPr/>
          <p:nvPr/>
        </p:nvSpPr>
        <p:spPr>
          <a:xfrm>
            <a:off x="4114800" y="457200"/>
            <a:ext cx="484632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3558"/>
              </a:buClr>
              <a:buSzPts val="18000"/>
              <a:buFont typeface="Calibri"/>
              <a:buNone/>
            </a:pPr>
            <a:r>
              <a:rPr b="1" i="0" lang="en-US" sz="18000" u="none" cap="none" strike="noStrike">
                <a:solidFill>
                  <a:srgbClr val="1A3558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b="0" i="0" sz="1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0"/>
          <p:cNvSpPr/>
          <p:nvPr/>
        </p:nvSpPr>
        <p:spPr>
          <a:xfrm>
            <a:off x="411480" y="1371600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SEKCIJA 04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0"/>
          <p:cNvSpPr/>
          <p:nvPr/>
        </p:nvSpPr>
        <p:spPr>
          <a:xfrm>
            <a:off x="411480" y="1828800"/>
            <a:ext cx="68580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HoReCa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0"/>
          <p:cNvSpPr/>
          <p:nvPr/>
        </p:nvSpPr>
        <p:spPr>
          <a:xfrm>
            <a:off x="411480" y="2926080"/>
            <a:ext cx="2286000" cy="4572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0"/>
          <p:cNvSpPr/>
          <p:nvPr/>
        </p:nvSpPr>
        <p:spPr>
          <a:xfrm>
            <a:off x="411480" y="3063240"/>
            <a:ext cx="6400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Solution Plus · ALL · Brill Acid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20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Mechim Group — Profesionalna hemijska sredstva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1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1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HORECA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21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SOLUTION PLUS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21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1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Tečni deterdžent za posebno tvrdu vodu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1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1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1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Neutralan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1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21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1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Dostupno na upit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1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1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1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1,5–3,0 g/L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1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1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1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1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Tečni deterdžent posebno formulisan za upotrebu sa izrazito tvrdom vodom.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Napredna formulacija efikasno savladava visok sadržaj kalcijuma i magnezijuma u vodi, obezbeđujući vrhunske rezultate čišćenja čak i u najtežim uslovima.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Sprečava nastanak kamenca i naslaga soli na površinama i opremi.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Pogodno za profesionalnu upotrebu u ugostiteljstvu, hotelima i industrijskim objektima sa problemom tvrde vode.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solutionplus.jpeg" id="495" name="Google Shape;49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0" y="1295774"/>
            <a:ext cx="2103120" cy="2163332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2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1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2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2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2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HORECA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22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22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2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Višenamenski odmašćivač bez mirisa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2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2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2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Alkalan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2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2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22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Dostupno na upit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2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2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22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1–20%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22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2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2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2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Višenamenski odmašćivač na bazi rastvarača, nekausticno sredstvo, pogodno za operacije odmašćivanja u velikom broju sektora.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Efikasno uklanja sve vrste prljavštine sa svih materijala i opreme — bez mirisa.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Zahvaljujući širokom opsegu doziranja (1–20%), prilagodljiv je od svakodnevnog održavanja do intenzivnog industrijskog čišćenja.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Primena: industrija, ugostiteljstvo, hotelijerstvo, kuhinje, radionice i sve površine koje zahtevaju odmašćivanje.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all.jpeg" id="522" name="Google Shape;52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0" y="1017472"/>
            <a:ext cx="2103120" cy="2719936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2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22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1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3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3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3"/>
          <p:cNvSpPr/>
          <p:nvPr/>
        </p:nvSpPr>
        <p:spPr>
          <a:xfrm>
            <a:off x="228600" y="256032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HORECA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228600" y="59436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BRILL ACID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3"/>
          <p:cNvSpPr/>
          <p:nvPr/>
        </p:nvSpPr>
        <p:spPr>
          <a:xfrm>
            <a:off x="228600" y="1783080"/>
            <a:ext cx="1645920" cy="36576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3"/>
          <p:cNvSpPr/>
          <p:nvPr/>
        </p:nvSpPr>
        <p:spPr>
          <a:xfrm>
            <a:off x="228600" y="1920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Kiseli sjaj za tvrdu vodu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228600" y="2560320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3"/>
          <p:cNvSpPr/>
          <p:nvPr/>
        </p:nvSpPr>
        <p:spPr>
          <a:xfrm>
            <a:off x="365760" y="259689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PH VREDNOST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365760" y="2834640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Kiseo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23"/>
          <p:cNvSpPr/>
          <p:nvPr/>
        </p:nvSpPr>
        <p:spPr>
          <a:xfrm>
            <a:off x="228600" y="3310128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3"/>
          <p:cNvSpPr/>
          <p:nvPr/>
        </p:nvSpPr>
        <p:spPr>
          <a:xfrm>
            <a:off x="365760" y="3346704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PAKOVANJE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365760" y="3584448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Dostupno na upit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23"/>
          <p:cNvSpPr/>
          <p:nvPr/>
        </p:nvSpPr>
        <p:spPr>
          <a:xfrm>
            <a:off x="228600" y="4059936"/>
            <a:ext cx="2651760" cy="594360"/>
          </a:xfrm>
          <a:prstGeom prst="rect">
            <a:avLst/>
          </a:prstGeom>
          <a:solidFill>
            <a:srgbClr val="1A3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3"/>
          <p:cNvSpPr/>
          <p:nvPr/>
        </p:nvSpPr>
        <p:spPr>
          <a:xfrm>
            <a:off x="365760" y="4096512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750"/>
              <a:buFont typeface="Calibri"/>
              <a:buNone/>
            </a:pPr>
            <a:r>
              <a:rPr b="1" i="0" lang="en-US" sz="75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DOZIRANJE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23"/>
          <p:cNvSpPr/>
          <p:nvPr/>
        </p:nvSpPr>
        <p:spPr>
          <a:xfrm>
            <a:off x="365760" y="4334256"/>
            <a:ext cx="2377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0,10–0,25 g/L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23"/>
          <p:cNvSpPr/>
          <p:nvPr/>
        </p:nvSpPr>
        <p:spPr>
          <a:xfrm>
            <a:off x="3291840" y="365760"/>
            <a:ext cx="55778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3"/>
          <p:cNvSpPr/>
          <p:nvPr/>
        </p:nvSpPr>
        <p:spPr>
          <a:xfrm>
            <a:off x="3520440" y="594360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1F3A"/>
                </a:solidFill>
                <a:latin typeface="Calibri"/>
                <a:ea typeface="Calibri"/>
                <a:cs typeface="Calibri"/>
                <a:sym typeface="Calibri"/>
              </a:rPr>
              <a:t>Namena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23"/>
          <p:cNvSpPr/>
          <p:nvPr/>
        </p:nvSpPr>
        <p:spPr>
          <a:xfrm>
            <a:off x="3520440" y="987552"/>
            <a:ext cx="1097280" cy="36576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3"/>
          <p:cNvSpPr/>
          <p:nvPr/>
        </p:nvSpPr>
        <p:spPr>
          <a:xfrm>
            <a:off x="3520440" y="1097280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Kiselo sredstvo za sjaj, koncentrovano, posebno formulisano za upotrebu sa tvrdom vodom.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Neutrališe ostatke alkalnih deterdženata i sprečava nastanak kamenca i belih naslaga na površinama.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Obezbeđuje blistav sjaj i čiste, mrljama oslobođene površine čak i u uslovima visoke tvrdoće vode.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Pogodno za profesionalnu upotrebu u ugostiteljstvu, hotelima i industrijskim kuhinjama.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brillacid.jpeg" id="549" name="Google Shape;54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0" y="1358032"/>
            <a:ext cx="2103120" cy="2038816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2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23"/>
          <p:cNvSpPr/>
          <p:nvPr/>
        </p:nvSpPr>
        <p:spPr>
          <a:xfrm>
            <a:off x="274320" y="4818888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www.foxandfifthgroup.com  |  +381 65 8709 749  |  operations@foxandfifthgroup.com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4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4"/>
          <p:cNvSpPr/>
          <p:nvPr/>
        </p:nvSpPr>
        <p:spPr>
          <a:xfrm>
            <a:off x="9034272" y="0"/>
            <a:ext cx="109728" cy="514350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24"/>
          <p:cNvSpPr/>
          <p:nvPr/>
        </p:nvSpPr>
        <p:spPr>
          <a:xfrm>
            <a:off x="457200" y="82296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HVALA NA POVERENJU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24"/>
          <p:cNvSpPr/>
          <p:nvPr/>
        </p:nvSpPr>
        <p:spPr>
          <a:xfrm>
            <a:off x="3200400" y="1691640"/>
            <a:ext cx="2743200" cy="45720"/>
          </a:xfrm>
          <a:prstGeom prst="rect">
            <a:avLst/>
          </a:prstGeom>
          <a:solidFill>
            <a:srgbClr val="C49A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24"/>
          <p:cNvSpPr/>
          <p:nvPr/>
        </p:nvSpPr>
        <p:spPr>
          <a:xfrm>
            <a:off x="731520" y="1920240"/>
            <a:ext cx="768096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8ECF0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E8ECF0"/>
                </a:solidFill>
                <a:latin typeface="Calibri"/>
                <a:ea typeface="Calibri"/>
                <a:cs typeface="Calibri"/>
                <a:sym typeface="Calibri"/>
              </a:rPr>
              <a:t>Izaberite pouzdana</a:t>
            </a:r>
            <a:r>
              <a:rPr i="1" lang="en-US" sz="1300">
                <a:solidFill>
                  <a:srgbClr val="E8ECF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-US" sz="1300" u="none" cap="none" strike="noStrike">
                <a:solidFill>
                  <a:srgbClr val="E8ECF0"/>
                </a:solidFill>
                <a:latin typeface="Calibri"/>
                <a:ea typeface="Calibri"/>
                <a:cs typeface="Calibri"/>
                <a:sym typeface="Calibri"/>
              </a:rPr>
              <a:t>i kvalitetna sredstva koja će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8ECF0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E8ECF0"/>
                </a:solidFill>
                <a:latin typeface="Calibri"/>
                <a:ea typeface="Calibri"/>
                <a:cs typeface="Calibri"/>
                <a:sym typeface="Calibri"/>
              </a:rPr>
              <a:t>optimizovati vaš rad, povećati higijenu i doprineti zaštiti životne sredine.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24"/>
          <p:cNvSpPr/>
          <p:nvPr/>
        </p:nvSpPr>
        <p:spPr>
          <a:xfrm>
            <a:off x="914400" y="3108960"/>
            <a:ext cx="2377440" cy="914400"/>
          </a:xfrm>
          <a:prstGeom prst="rect">
            <a:avLst/>
          </a:prstGeom>
          <a:solidFill>
            <a:srgbClr val="1A3558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24"/>
          <p:cNvSpPr/>
          <p:nvPr/>
        </p:nvSpPr>
        <p:spPr>
          <a:xfrm>
            <a:off x="1005840" y="3182112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WEB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24"/>
          <p:cNvSpPr/>
          <p:nvPr/>
        </p:nvSpPr>
        <p:spPr>
          <a:xfrm>
            <a:off x="1005840" y="3456432"/>
            <a:ext cx="2194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www.foxandfifthgroup.com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24"/>
          <p:cNvSpPr/>
          <p:nvPr/>
        </p:nvSpPr>
        <p:spPr>
          <a:xfrm>
            <a:off x="3657600" y="3108960"/>
            <a:ext cx="2377440" cy="914400"/>
          </a:xfrm>
          <a:prstGeom prst="rect">
            <a:avLst/>
          </a:prstGeom>
          <a:solidFill>
            <a:srgbClr val="1A3558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24"/>
          <p:cNvSpPr/>
          <p:nvPr/>
        </p:nvSpPr>
        <p:spPr>
          <a:xfrm>
            <a:off x="3749040" y="3182112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TEL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3749040" y="3456432"/>
            <a:ext cx="2194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+381 65 8709 749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24"/>
          <p:cNvSpPr/>
          <p:nvPr/>
        </p:nvSpPr>
        <p:spPr>
          <a:xfrm>
            <a:off x="6400800" y="3108960"/>
            <a:ext cx="2377440" cy="914400"/>
          </a:xfrm>
          <a:prstGeom prst="rect">
            <a:avLst/>
          </a:prstGeom>
          <a:solidFill>
            <a:srgbClr val="1A3558"/>
          </a:solidFill>
          <a:ln>
            <a:noFill/>
          </a:ln>
          <a:effectLst>
            <a:outerShdw blurRad="101600" rotWithShape="0" algn="bl" dir="81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24"/>
          <p:cNvSpPr/>
          <p:nvPr/>
        </p:nvSpPr>
        <p:spPr>
          <a:xfrm>
            <a:off x="6492240" y="3182112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9A22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9A22"/>
                </a:solidFill>
                <a:latin typeface="Calibri"/>
                <a:ea typeface="Calibri"/>
                <a:cs typeface="Calibri"/>
                <a:sym typeface="Calibri"/>
              </a:rPr>
              <a:t>EMAIL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24"/>
          <p:cNvSpPr/>
          <p:nvPr/>
        </p:nvSpPr>
        <p:spPr>
          <a:xfrm>
            <a:off x="6492240" y="3456432"/>
            <a:ext cx="2194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operations@foxandfifthgroup.com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24"/>
          <p:cNvSpPr/>
          <p:nvPr/>
        </p:nvSpPr>
        <p:spPr>
          <a:xfrm>
            <a:off x="457200" y="466344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9BB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9BB0"/>
                </a:solidFill>
                <a:latin typeface="Calibri"/>
                <a:ea typeface="Calibri"/>
                <a:cs typeface="Calibri"/>
                <a:sym typeface="Calibri"/>
              </a:rPr>
              <a:t>FOX AND FIFTH GROUP  ×  MECHIM GROUP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2026-04-08T12:50:04Z</dcterms:created>
  <dc:creator>PptxGenJS</dc:creator>
</cp:coreProperties>
</file>